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309" r:id="rId3"/>
    <p:sldId id="312" r:id="rId4"/>
    <p:sldId id="311" r:id="rId5"/>
    <p:sldId id="313" r:id="rId6"/>
    <p:sldId id="300" r:id="rId7"/>
    <p:sldId id="296" r:id="rId8"/>
    <p:sldId id="297" r:id="rId9"/>
    <p:sldId id="298" r:id="rId10"/>
    <p:sldId id="299" r:id="rId11"/>
    <p:sldId id="305" r:id="rId12"/>
    <p:sldId id="302" r:id="rId13"/>
    <p:sldId id="301" r:id="rId14"/>
    <p:sldId id="304" r:id="rId15"/>
    <p:sldId id="285" r:id="rId16"/>
    <p:sldId id="263" r:id="rId17"/>
    <p:sldId id="303" r:id="rId18"/>
    <p:sldId id="29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Inter" panose="020B0604020202020204" charset="0"/>
      <p:regular r:id="rId25"/>
      <p:bold r:id="rId26"/>
    </p:embeddedFont>
    <p:embeddedFont>
      <p:font typeface="Inter-Regular"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49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586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54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87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9451a3e4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9451a3e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841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7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4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14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59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4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86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855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260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 Light">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3542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58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59"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505691" y="-1288473"/>
            <a:ext cx="8638309" cy="52335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Neural Ocsillations </a:t>
            </a:r>
            <a:br>
              <a:rPr lang="en" sz="4000" dirty="0"/>
            </a:br>
            <a:r>
              <a:rPr lang="en" sz="4000" dirty="0"/>
              <a:t>&amp; Altered states of</a:t>
            </a:r>
            <a:br>
              <a:rPr lang="en" sz="4000" dirty="0"/>
            </a:br>
            <a:r>
              <a:rPr lang="en" sz="4800" dirty="0"/>
              <a:t>Conciousness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 name="Google Shape;73;p14">
            <a:extLst>
              <a:ext uri="{FF2B5EF4-FFF2-40B4-BE49-F238E27FC236}">
                <a16:creationId xmlns:a16="http://schemas.microsoft.com/office/drawing/2014/main" id="{9D0415A7-85FB-48E3-BB8D-416210EAA97C}"/>
              </a:ext>
            </a:extLst>
          </p:cNvPr>
          <p:cNvSpPr txBox="1">
            <a:spLocks/>
          </p:cNvSpPr>
          <p:nvPr/>
        </p:nvSpPr>
        <p:spPr>
          <a:xfrm>
            <a:off x="2264610" y="290945"/>
            <a:ext cx="4614780" cy="218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1400" dirty="0"/>
              <a:t>Gamma brainwaves (39 – 42 Hz) are the fastest and most subtle brain waves. Gamma rhythms modulate perception and consciousness.</a:t>
            </a:r>
            <a:endParaRPr lang="en-US" sz="1400" b="1" dirty="0"/>
          </a:p>
        </p:txBody>
      </p:sp>
      <p:pic>
        <p:nvPicPr>
          <p:cNvPr id="4" name="Picture 3">
            <a:extLst>
              <a:ext uri="{FF2B5EF4-FFF2-40B4-BE49-F238E27FC236}">
                <a16:creationId xmlns:a16="http://schemas.microsoft.com/office/drawing/2014/main" id="{EE704E0D-6011-4B3A-9A49-D11070B3C27A}"/>
              </a:ext>
            </a:extLst>
          </p:cNvPr>
          <p:cNvPicPr>
            <a:picLocks noChangeAspect="1"/>
          </p:cNvPicPr>
          <p:nvPr/>
        </p:nvPicPr>
        <p:blipFill>
          <a:blip r:embed="rId3"/>
          <a:srcRect/>
          <a:stretch/>
        </p:blipFill>
        <p:spPr>
          <a:xfrm>
            <a:off x="374073" y="417367"/>
            <a:ext cx="1219200" cy="1219200"/>
          </a:xfrm>
          <a:prstGeom prst="rect">
            <a:avLst/>
          </a:prstGeom>
        </p:spPr>
      </p:pic>
    </p:spTree>
    <p:extLst>
      <p:ext uri="{BB962C8B-B14F-4D97-AF65-F5344CB8AC3E}">
        <p14:creationId xmlns:p14="http://schemas.microsoft.com/office/powerpoint/2010/main" val="244994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050" name="Picture 2">
            <a:extLst>
              <a:ext uri="{FF2B5EF4-FFF2-40B4-BE49-F238E27FC236}">
                <a16:creationId xmlns:a16="http://schemas.microsoft.com/office/drawing/2014/main" id="{80D9719F-EEC5-48AB-87A1-61C94C7FE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3810000"/>
          </a:xfrm>
          <a:prstGeom prst="rect">
            <a:avLst/>
          </a:prstGeom>
          <a:noFill/>
          <a:effectLst>
            <a:glow>
              <a:schemeClr val="accent1">
                <a:alpha val="40000"/>
              </a:schemeClr>
            </a:glow>
            <a:reflection blurRad="63500" endPos="56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3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Google Shape;73;p14">
            <a:extLst>
              <a:ext uri="{FF2B5EF4-FFF2-40B4-BE49-F238E27FC236}">
                <a16:creationId xmlns:a16="http://schemas.microsoft.com/office/drawing/2014/main" id="{8C56EE3D-C599-4F74-8DB9-37D96E0B6B2A}"/>
              </a:ext>
            </a:extLst>
          </p:cNvPr>
          <p:cNvSpPr txBox="1">
            <a:spLocks/>
          </p:cNvSpPr>
          <p:nvPr/>
        </p:nvSpPr>
        <p:spPr>
          <a:xfrm>
            <a:off x="574964" y="685800"/>
            <a:ext cx="7959436" cy="42464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2000" dirty="0"/>
              <a:t>By different mechanisms, In different structures</a:t>
            </a:r>
          </a:p>
          <a:p>
            <a:pPr marL="0" indent="0">
              <a:buClr>
                <a:schemeClr val="dk1"/>
              </a:buClr>
              <a:buSzPts val="1100"/>
              <a:buFont typeface="Arial"/>
              <a:buNone/>
            </a:pPr>
            <a:endParaRPr lang="en-US" sz="1400" dirty="0"/>
          </a:p>
          <a:p>
            <a:pPr marL="0" indent="0">
              <a:buClr>
                <a:schemeClr val="dk1"/>
              </a:buClr>
              <a:buSzPts val="1100"/>
              <a:buFont typeface="Arial"/>
              <a:buNone/>
            </a:pPr>
            <a:r>
              <a:rPr lang="en-US" sz="1400" dirty="0"/>
              <a:t>      . Astrocyte (sub-type of glial cells in CNS)</a:t>
            </a:r>
          </a:p>
          <a:p>
            <a:pPr marL="0" indent="0">
              <a:buClr>
                <a:schemeClr val="dk1"/>
              </a:buClr>
              <a:buSzPts val="1100"/>
              <a:buFont typeface="Arial"/>
              <a:buNone/>
            </a:pPr>
            <a:r>
              <a:rPr lang="en-US" sz="1400" dirty="0"/>
              <a:t>      . Thalamo Cortical Region</a:t>
            </a:r>
          </a:p>
          <a:p>
            <a:pPr marL="0" indent="0">
              <a:buClr>
                <a:schemeClr val="dk1"/>
              </a:buClr>
              <a:buSzPts val="1100"/>
              <a:buFont typeface="Arial"/>
              <a:buNone/>
            </a:pPr>
            <a:r>
              <a:rPr lang="en-US" sz="1400" dirty="0"/>
              <a:t>      . Different Neurotransmitters</a:t>
            </a:r>
          </a:p>
          <a:p>
            <a:pPr marL="0" indent="0">
              <a:buClr>
                <a:schemeClr val="dk1"/>
              </a:buClr>
              <a:buSzPts val="1100"/>
              <a:buFont typeface="Arial"/>
              <a:buNone/>
            </a:pPr>
            <a:r>
              <a:rPr lang="en-US" sz="1400" dirty="0"/>
              <a:t>      . Brain Waves Themselves !</a:t>
            </a:r>
          </a:p>
          <a:p>
            <a:pPr marL="0" indent="0">
              <a:buClr>
                <a:schemeClr val="dk1"/>
              </a:buClr>
              <a:buSzPts val="1100"/>
              <a:buFont typeface="Arial"/>
              <a:buNone/>
            </a:pPr>
            <a:r>
              <a:rPr lang="en-US" sz="1400" dirty="0"/>
              <a:t>      . etc.</a:t>
            </a:r>
          </a:p>
          <a:p>
            <a:pPr marL="0" indent="0">
              <a:buClr>
                <a:schemeClr val="dk1"/>
              </a:buClr>
              <a:buSzPts val="1100"/>
              <a:buFont typeface="Arial"/>
              <a:buNone/>
            </a:pPr>
            <a:endParaRPr lang="en-US" sz="1400" dirty="0"/>
          </a:p>
          <a:p>
            <a:pPr marL="0" indent="0">
              <a:buClr>
                <a:schemeClr val="dk1"/>
              </a:buClr>
              <a:buSzPts val="1100"/>
              <a:buFont typeface="Arial"/>
              <a:buNone/>
            </a:pPr>
            <a:r>
              <a:rPr lang="en-US" sz="1400" dirty="0"/>
              <a:t>      . Also self-regulation of brain waves (neurofeedback)</a:t>
            </a:r>
          </a:p>
        </p:txBody>
      </p:sp>
    </p:spTree>
    <p:extLst>
      <p:ext uri="{BB962C8B-B14F-4D97-AF65-F5344CB8AC3E}">
        <p14:creationId xmlns:p14="http://schemas.microsoft.com/office/powerpoint/2010/main" val="342344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3"/>
          <p:cNvSpPr txBox="1">
            <a:spLocks noGrp="1"/>
          </p:cNvSpPr>
          <p:nvPr>
            <p:ph type="body" idx="1"/>
          </p:nvPr>
        </p:nvSpPr>
        <p:spPr>
          <a:xfrm>
            <a:off x="573697" y="432623"/>
            <a:ext cx="7939921" cy="416482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200" b="1" dirty="0"/>
              <a:t>It has been postulated that at least ten distinct mechanisms are involved in the formulation of these brain waves</a:t>
            </a:r>
          </a:p>
          <a:p>
            <a:pPr marL="0" lvl="0" indent="0" algn="l" rtl="0">
              <a:spcBef>
                <a:spcPts val="600"/>
              </a:spcBef>
              <a:spcAft>
                <a:spcPts val="0"/>
              </a:spcAft>
              <a:buClr>
                <a:schemeClr val="dk1"/>
              </a:buClr>
              <a:buSzPts val="1100"/>
              <a:buFont typeface="Arial"/>
              <a:buNone/>
            </a:pPr>
            <a:endParaRPr lang="en-US" sz="1200" b="1" dirty="0"/>
          </a:p>
          <a:p>
            <a:pPr marL="0" lvl="0" indent="0" algn="l" rtl="0">
              <a:spcBef>
                <a:spcPts val="600"/>
              </a:spcBef>
              <a:spcAft>
                <a:spcPts val="0"/>
              </a:spcAft>
              <a:buClr>
                <a:schemeClr val="dk1"/>
              </a:buClr>
              <a:buSzPts val="1100"/>
              <a:buFont typeface="Arial"/>
              <a:buNone/>
            </a:pPr>
            <a:endParaRPr lang="en-US"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5DDE8462-97A2-4857-883C-DD7D744614B3}"/>
              </a:ext>
            </a:extLst>
          </p:cNvPr>
          <p:cNvPicPr>
            <a:picLocks noChangeAspect="1"/>
          </p:cNvPicPr>
          <p:nvPr/>
        </p:nvPicPr>
        <p:blipFill>
          <a:blip r:embed="rId3"/>
          <a:stretch>
            <a:fillRect/>
          </a:stretch>
        </p:blipFill>
        <p:spPr>
          <a:xfrm>
            <a:off x="344602" y="-128032"/>
            <a:ext cx="8454795" cy="52861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416444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idx="4294967295"/>
          </p:nvPr>
        </p:nvSpPr>
        <p:spPr>
          <a:xfrm>
            <a:off x="375163" y="448458"/>
            <a:ext cx="5800950" cy="88969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i="0" dirty="0">
                <a:solidFill>
                  <a:schemeClr val="accent2">
                    <a:lumMod val="60000"/>
                    <a:lumOff val="40000"/>
                  </a:schemeClr>
                </a:solidFill>
                <a:effectLst/>
                <a:latin typeface="Inter-Regular" panose="020B0604020202020204" charset="0"/>
                <a:ea typeface="Inter-Regular" panose="020B0604020202020204" charset="0"/>
              </a:rPr>
              <a:t>Coherence : more concentrated and synchronous.</a:t>
            </a:r>
            <a:br>
              <a:rPr lang="en-US" sz="2000" i="0" dirty="0">
                <a:solidFill>
                  <a:schemeClr val="accent2">
                    <a:lumMod val="60000"/>
                    <a:lumOff val="40000"/>
                  </a:schemeClr>
                </a:solidFill>
                <a:effectLst/>
                <a:latin typeface="Inter-Regular" panose="020B0604020202020204" charset="0"/>
                <a:ea typeface="Inter-Regular" panose="020B0604020202020204" charset="0"/>
              </a:rPr>
            </a:br>
            <a:r>
              <a:rPr lang="en-US" sz="2000" i="0" dirty="0">
                <a:solidFill>
                  <a:schemeClr val="accent2">
                    <a:lumMod val="60000"/>
                    <a:lumOff val="40000"/>
                  </a:schemeClr>
                </a:solidFill>
                <a:effectLst/>
                <a:latin typeface="Inter-Regular" panose="020B0604020202020204" charset="0"/>
                <a:ea typeface="Inter-Regular" panose="020B0604020202020204" charset="0"/>
              </a:rPr>
              <a:t>Healthy vs Unhealthy</a:t>
            </a:r>
            <a:br>
              <a:rPr lang="en-US" sz="2000" i="0" dirty="0">
                <a:solidFill>
                  <a:schemeClr val="accent2">
                    <a:lumMod val="60000"/>
                    <a:lumOff val="40000"/>
                  </a:schemeClr>
                </a:solidFill>
                <a:effectLst/>
                <a:latin typeface="Inter-Regular" panose="020B0604020202020204" charset="0"/>
                <a:ea typeface="Inter-Regular" panose="020B0604020202020204" charset="0"/>
              </a:rPr>
            </a:br>
            <a:r>
              <a:rPr lang="en-US" sz="2000" i="0" dirty="0">
                <a:solidFill>
                  <a:schemeClr val="accent2">
                    <a:lumMod val="60000"/>
                    <a:lumOff val="40000"/>
                  </a:schemeClr>
                </a:solidFill>
                <a:effectLst/>
                <a:latin typeface="Inter-Regular" panose="020B0604020202020204" charset="0"/>
                <a:ea typeface="Inter-Regular" panose="020B0604020202020204" charset="0"/>
              </a:rPr>
              <a:t>Consistent vs Abnormal</a:t>
            </a:r>
            <a:endParaRPr sz="2000" dirty="0">
              <a:solidFill>
                <a:schemeClr val="accent2">
                  <a:lumMod val="60000"/>
                  <a:lumOff val="40000"/>
                </a:schemeClr>
              </a:solidFill>
              <a:latin typeface="Inter-Regular" panose="020B0604020202020204" charset="0"/>
              <a:ea typeface="Inter-Regular" panose="020B0604020202020204" charset="0"/>
            </a:endParaRPr>
          </a:p>
        </p:txBody>
      </p:sp>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224" name="Google Shape;224;p28"/>
          <p:cNvCxnSpPr/>
          <p:nvPr/>
        </p:nvCxnSpPr>
        <p:spPr>
          <a:xfrm rot="10800000">
            <a:off x="2642038" y="2952750"/>
            <a:ext cx="633600" cy="0"/>
          </a:xfrm>
          <a:prstGeom prst="straightConnector1">
            <a:avLst/>
          </a:prstGeom>
          <a:noFill/>
          <a:ln w="9525" cap="flat" cmpd="sng">
            <a:solidFill>
              <a:schemeClr val="accent1"/>
            </a:solidFill>
            <a:prstDash val="solid"/>
            <a:round/>
            <a:headEnd type="none" w="sm" len="sm"/>
            <a:tailEnd type="oval" w="med" len="med"/>
          </a:ln>
        </p:spPr>
      </p:cxnSp>
      <p:cxnSp>
        <p:nvCxnSpPr>
          <p:cNvPr id="227" name="Google Shape;227;p28"/>
          <p:cNvCxnSpPr/>
          <p:nvPr/>
        </p:nvCxnSpPr>
        <p:spPr>
          <a:xfrm>
            <a:off x="5209838" y="2010000"/>
            <a:ext cx="1286700" cy="0"/>
          </a:xfrm>
          <a:prstGeom prst="straightConnector1">
            <a:avLst/>
          </a:prstGeom>
          <a:noFill/>
          <a:ln w="9525" cap="flat" cmpd="sng">
            <a:solidFill>
              <a:schemeClr val="dk1"/>
            </a:solidFill>
            <a:prstDash val="solid"/>
            <a:round/>
            <a:headEnd type="none" w="sm" len="sm"/>
            <a:tailEnd type="oval" w="med" len="med"/>
          </a:ln>
        </p:spPr>
      </p:cxnSp>
      <p:cxnSp>
        <p:nvCxnSpPr>
          <p:cNvPr id="230" name="Google Shape;230;p28"/>
          <p:cNvCxnSpPr/>
          <p:nvPr/>
        </p:nvCxnSpPr>
        <p:spPr>
          <a:xfrm>
            <a:off x="5209838" y="3953100"/>
            <a:ext cx="1286700" cy="0"/>
          </a:xfrm>
          <a:prstGeom prst="straightConnector1">
            <a:avLst/>
          </a:prstGeom>
          <a:noFill/>
          <a:ln w="9525" cap="flat" cmpd="sng">
            <a:solidFill>
              <a:schemeClr val="accent2"/>
            </a:solidFill>
            <a:prstDash val="solid"/>
            <a:round/>
            <a:headEnd type="none" w="sm" len="sm"/>
            <a:tailEnd type="oval" w="med" len="med"/>
          </a:ln>
        </p:spPr>
      </p:cxnSp>
      <p:grpSp>
        <p:nvGrpSpPr>
          <p:cNvPr id="231" name="Google Shape;231;p28"/>
          <p:cNvGrpSpPr/>
          <p:nvPr/>
        </p:nvGrpSpPr>
        <p:grpSpPr>
          <a:xfrm>
            <a:off x="2662213" y="1033263"/>
            <a:ext cx="3814835" cy="3790597"/>
            <a:chOff x="2662213" y="676344"/>
            <a:chExt cx="3814835" cy="3790597"/>
          </a:xfrm>
        </p:grpSpPr>
        <p:sp>
          <p:nvSpPr>
            <p:cNvPr id="232" name="Google Shape;232;p28"/>
            <p:cNvSpPr/>
            <p:nvPr/>
          </p:nvSpPr>
          <p:spPr>
            <a:xfrm rot="3600185">
              <a:off x="3169983" y="1184511"/>
              <a:ext cx="2774659" cy="2774659"/>
            </a:xfrm>
            <a:prstGeom prst="blockArc">
              <a:avLst>
                <a:gd name="adj1" fmla="val 12622480"/>
                <a:gd name="adj2" fmla="val 19781569"/>
                <a:gd name="adj3" fmla="val 207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rot="10800000">
              <a:off x="3183490" y="1163229"/>
              <a:ext cx="2774700" cy="2774700"/>
            </a:xfrm>
            <a:prstGeom prst="blockArc">
              <a:avLst>
                <a:gd name="adj1" fmla="val 12622480"/>
                <a:gd name="adj2" fmla="val 19662822"/>
                <a:gd name="adj3" fmla="val 2072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rot="-3600185">
              <a:off x="3194618" y="118411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8"/>
            <p:cNvGrpSpPr/>
            <p:nvPr/>
          </p:nvGrpSpPr>
          <p:grpSpPr>
            <a:xfrm rot="-7200165">
              <a:off x="3337679" y="2826785"/>
              <a:ext cx="585011" cy="585536"/>
              <a:chOff x="1967628" y="812211"/>
              <a:chExt cx="588000" cy="588000"/>
            </a:xfrm>
          </p:grpSpPr>
          <p:sp>
            <p:nvSpPr>
              <p:cNvPr id="236" name="Google Shape;236;p28"/>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8"/>
            <p:cNvGrpSpPr/>
            <p:nvPr/>
          </p:nvGrpSpPr>
          <p:grpSpPr>
            <a:xfrm>
              <a:off x="4264097" y="1180331"/>
              <a:ext cx="585001" cy="585530"/>
              <a:chOff x="1970048" y="811613"/>
              <a:chExt cx="588000" cy="588000"/>
            </a:xfrm>
          </p:grpSpPr>
          <p:sp>
            <p:nvSpPr>
              <p:cNvPr id="239" name="Google Shape;239;p28"/>
              <p:cNvSpPr/>
              <p:nvPr/>
            </p:nvSpPr>
            <p:spPr>
              <a:xfrm rot="39023">
                <a:off x="1973329" y="814894"/>
                <a:ext cx="581437" cy="581437"/>
              </a:xfrm>
              <a:prstGeom prst="pie">
                <a:avLst>
                  <a:gd name="adj1" fmla="val 6190354"/>
                  <a:gd name="adj2" fmla="val 14996165"/>
                </a:avLst>
              </a:prstGeom>
              <a:solidFill>
                <a:schemeClr val="dk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10800000">
                <a:off x="1973295" y="814927"/>
                <a:ext cx="581400" cy="581400"/>
              </a:xfrm>
              <a:prstGeom prst="pie">
                <a:avLst>
                  <a:gd name="adj1" fmla="val 4028252"/>
                  <a:gd name="adj2" fmla="val 171836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8"/>
            <p:cNvGrpSpPr/>
            <p:nvPr/>
          </p:nvGrpSpPr>
          <p:grpSpPr>
            <a:xfrm rot="7200165">
              <a:off x="5229930" y="2804716"/>
              <a:ext cx="585011" cy="585536"/>
              <a:chOff x="1977085" y="811649"/>
              <a:chExt cx="588000" cy="588000"/>
            </a:xfrm>
          </p:grpSpPr>
          <p:sp>
            <p:nvSpPr>
              <p:cNvPr id="242" name="Google Shape;242;p28"/>
              <p:cNvSpPr/>
              <p:nvPr/>
            </p:nvSpPr>
            <p:spPr>
              <a:xfrm rot="39023">
                <a:off x="1980366" y="814930"/>
                <a:ext cx="581437" cy="581437"/>
              </a:xfrm>
              <a:prstGeom prst="pie">
                <a:avLst>
                  <a:gd name="adj1" fmla="val 6190354"/>
                  <a:gd name="adj2" fmla="val 14996165"/>
                </a:avLst>
              </a:prstGeom>
              <a:solidFill>
                <a:schemeClr val="accent2"/>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10800000">
                <a:off x="1980332" y="814963"/>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8"/>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03 </a:t>
              </a:r>
              <a:endParaRPr sz="1600" b="1">
                <a:solidFill>
                  <a:schemeClr val="lt1"/>
                </a:solidFill>
                <a:latin typeface="Inter"/>
                <a:ea typeface="Inter"/>
                <a:cs typeface="Inter"/>
                <a:sym typeface="Inter"/>
              </a:endParaRPr>
            </a:p>
          </p:txBody>
        </p:sp>
        <p:sp>
          <p:nvSpPr>
            <p:cNvPr id="245" name="Google Shape;245;p28"/>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01 </a:t>
              </a:r>
              <a:endParaRPr sz="1600" b="1">
                <a:solidFill>
                  <a:schemeClr val="lt1"/>
                </a:solidFill>
                <a:latin typeface="Inter"/>
                <a:ea typeface="Inter"/>
                <a:cs typeface="Inter"/>
                <a:sym typeface="Inter"/>
              </a:endParaRPr>
            </a:p>
          </p:txBody>
        </p:sp>
        <p:sp>
          <p:nvSpPr>
            <p:cNvPr id="246" name="Google Shape;246;p28"/>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02 </a:t>
              </a:r>
              <a:endParaRPr sz="1600" b="1">
                <a:solidFill>
                  <a:schemeClr val="lt1"/>
                </a:solidFill>
                <a:latin typeface="Inter"/>
                <a:ea typeface="Inter"/>
                <a:cs typeface="Inter"/>
                <a:sym typeface="Inter"/>
              </a:endParaRPr>
            </a:p>
          </p:txBody>
        </p:sp>
      </p:grpSp>
      <p:pic>
        <p:nvPicPr>
          <p:cNvPr id="1026" name="Picture 2">
            <a:extLst>
              <a:ext uri="{FF2B5EF4-FFF2-40B4-BE49-F238E27FC236}">
                <a16:creationId xmlns:a16="http://schemas.microsoft.com/office/drawing/2014/main" id="{FDAC8F96-52CB-482D-9DED-1F9DD242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65" y="2895629"/>
            <a:ext cx="1736175" cy="1887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6750D7-CD9C-4808-AFAA-627F3C60F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313" y="462077"/>
            <a:ext cx="1726677" cy="1880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4A8AE6-2FCC-4663-BB0A-F7EB5FAE5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236" y="2758958"/>
            <a:ext cx="1760385" cy="18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9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4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36" name="Google Shape;436;p41"/>
          <p:cNvSpPr/>
          <p:nvPr/>
        </p:nvSpPr>
        <p:spPr>
          <a:xfrm>
            <a:off x="1093076" y="1190057"/>
            <a:ext cx="3544200" cy="1335300"/>
          </a:xfrm>
          <a:prstGeom prst="rect">
            <a:avLst/>
          </a:prstGeom>
          <a:solidFill>
            <a:srgbClr val="0072D1">
              <a:alpha val="15639"/>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a:solidFill>
                  <a:schemeClr val="dk1"/>
                </a:solidFill>
                <a:latin typeface="Inter"/>
                <a:ea typeface="Inter"/>
                <a:cs typeface="Inter"/>
                <a:sym typeface="Inter"/>
              </a:rPr>
              <a:t>DELTA</a:t>
            </a:r>
          </a:p>
          <a:p>
            <a:pPr marL="0" lvl="0" indent="0" algn="l" rtl="0">
              <a:spcBef>
                <a:spcPts val="600"/>
              </a:spcBef>
              <a:spcAft>
                <a:spcPts val="600"/>
              </a:spcAft>
              <a:buNone/>
            </a:pPr>
            <a:r>
              <a:rPr lang="en-US" dirty="0">
                <a:solidFill>
                  <a:schemeClr val="dk1"/>
                </a:solidFill>
                <a:latin typeface="Inter"/>
                <a:ea typeface="Inter"/>
                <a:cs typeface="Inter"/>
                <a:sym typeface="Inter"/>
              </a:rPr>
              <a:t>Between birth and 2 years old</a:t>
            </a:r>
          </a:p>
        </p:txBody>
      </p:sp>
      <p:sp>
        <p:nvSpPr>
          <p:cNvPr id="437" name="Google Shape;437;p41"/>
          <p:cNvSpPr/>
          <p:nvPr/>
        </p:nvSpPr>
        <p:spPr>
          <a:xfrm>
            <a:off x="4783984" y="1190057"/>
            <a:ext cx="3544200" cy="1335300"/>
          </a:xfrm>
          <a:prstGeom prst="rect">
            <a:avLst/>
          </a:prstGeom>
          <a:solidFill>
            <a:srgbClr val="0072D1">
              <a:alpha val="15639"/>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b="1" dirty="0">
                <a:solidFill>
                  <a:schemeClr val="dk1"/>
                </a:solidFill>
                <a:latin typeface="Inter"/>
                <a:ea typeface="Inter"/>
                <a:cs typeface="Inter"/>
                <a:sym typeface="Inter"/>
              </a:rPr>
              <a:t>BETA</a:t>
            </a:r>
          </a:p>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From ages 8 to 12 and onwards</a:t>
            </a:r>
          </a:p>
        </p:txBody>
      </p:sp>
      <p:sp>
        <p:nvSpPr>
          <p:cNvPr id="438" name="Google Shape;438;p41"/>
          <p:cNvSpPr/>
          <p:nvPr/>
        </p:nvSpPr>
        <p:spPr>
          <a:xfrm>
            <a:off x="1093076" y="2671797"/>
            <a:ext cx="3544200" cy="1335300"/>
          </a:xfrm>
          <a:prstGeom prst="rect">
            <a:avLst/>
          </a:prstGeom>
          <a:solidFill>
            <a:srgbClr val="0072D1">
              <a:alpha val="15639"/>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Inter"/>
              <a:ea typeface="Inter"/>
              <a:cs typeface="Inter"/>
              <a:sym typeface="Inter"/>
            </a:endParaRPr>
          </a:p>
          <a:p>
            <a:pPr marL="0" lvl="0" indent="0" algn="l" rtl="0">
              <a:spcBef>
                <a:spcPts val="600"/>
              </a:spcBef>
              <a:spcAft>
                <a:spcPts val="0"/>
              </a:spcAft>
              <a:buClr>
                <a:schemeClr val="dk1"/>
              </a:buClr>
              <a:buSzPts val="1100"/>
              <a:buFont typeface="Arial"/>
              <a:buNone/>
            </a:pPr>
            <a:r>
              <a:rPr lang="en-US" dirty="0">
                <a:solidFill>
                  <a:schemeClr val="dk1"/>
                </a:solidFill>
                <a:latin typeface="Inter"/>
                <a:ea typeface="Inter"/>
                <a:cs typeface="Inter"/>
                <a:sym typeface="Inter"/>
              </a:rPr>
              <a:t>predominant in children aged between 2 and 6</a:t>
            </a:r>
          </a:p>
          <a:p>
            <a:pPr marL="0" lvl="0" indent="0" algn="l" rtl="0">
              <a:spcBef>
                <a:spcPts val="600"/>
              </a:spcBef>
              <a:spcAft>
                <a:spcPts val="0"/>
              </a:spcAft>
              <a:buClr>
                <a:schemeClr val="dk1"/>
              </a:buClr>
              <a:buSzPts val="1100"/>
              <a:buFont typeface="Arial"/>
              <a:buNone/>
            </a:pPr>
            <a:r>
              <a:rPr lang="en" b="1" dirty="0">
                <a:solidFill>
                  <a:schemeClr val="dk1"/>
                </a:solidFill>
                <a:latin typeface="Inter"/>
                <a:ea typeface="Inter"/>
                <a:cs typeface="Inter"/>
                <a:sym typeface="Inter"/>
              </a:rPr>
              <a:t>THETA</a:t>
            </a:r>
            <a:endParaRPr dirty="0">
              <a:solidFill>
                <a:schemeClr val="dk1"/>
              </a:solidFill>
              <a:latin typeface="Inter"/>
              <a:ea typeface="Inter"/>
              <a:cs typeface="Inter"/>
              <a:sym typeface="Inter"/>
            </a:endParaRPr>
          </a:p>
        </p:txBody>
      </p:sp>
      <p:sp>
        <p:nvSpPr>
          <p:cNvPr id="439" name="Google Shape;439;p41"/>
          <p:cNvSpPr/>
          <p:nvPr/>
        </p:nvSpPr>
        <p:spPr>
          <a:xfrm>
            <a:off x="4783984" y="2671797"/>
            <a:ext cx="3544200" cy="1335300"/>
          </a:xfrm>
          <a:prstGeom prst="rect">
            <a:avLst/>
          </a:prstGeom>
          <a:solidFill>
            <a:srgbClr val="0072D1">
              <a:alpha val="15639"/>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Between ages 5 to 8</a:t>
            </a:r>
          </a:p>
          <a:p>
            <a:pPr algn="r">
              <a:buClr>
                <a:schemeClr val="dk1"/>
              </a:buClr>
              <a:buSzPts val="1100"/>
            </a:pPr>
            <a:r>
              <a:rPr lang="en-US" b="1" dirty="0">
                <a:solidFill>
                  <a:schemeClr val="dk1"/>
                </a:solidFill>
                <a:latin typeface="Inter"/>
                <a:ea typeface="Inter"/>
                <a:cs typeface="Inter"/>
                <a:sym typeface="Inter"/>
              </a:rPr>
              <a:t>ALPHA</a:t>
            </a:r>
          </a:p>
        </p:txBody>
      </p:sp>
      <p:sp>
        <p:nvSpPr>
          <p:cNvPr id="440" name="Google Shape;440;p41"/>
          <p:cNvSpPr/>
          <p:nvPr/>
        </p:nvSpPr>
        <p:spPr>
          <a:xfrm>
            <a:off x="3619953" y="1506029"/>
            <a:ext cx="2036700" cy="20367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rot="5400000">
            <a:off x="3766767" y="1506029"/>
            <a:ext cx="2036700" cy="20367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rot="10800000">
            <a:off x="3766767" y="1653994"/>
            <a:ext cx="2036700" cy="20367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rot="-5400000">
            <a:off x="3619953" y="1653994"/>
            <a:ext cx="2036700" cy="20367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4139206" y="1925820"/>
            <a:ext cx="299236" cy="388739"/>
          </a:xfrm>
          <a:prstGeom prst="rect">
            <a:avLst/>
          </a:prstGeom>
        </p:spPr>
        <p:txBody>
          <a:bodyPr>
            <a:prstTxWarp prst="textPlain">
              <a:avLst/>
            </a:prstTxWarp>
          </a:bodyPr>
          <a:lstStyle/>
          <a:p>
            <a:pPr lvl="0" algn="ctr"/>
            <a:r>
              <a:rPr lang="en-US" b="1" i="0" dirty="0">
                <a:ln>
                  <a:noFill/>
                </a:ln>
                <a:solidFill>
                  <a:schemeClr val="lt1"/>
                </a:solidFill>
                <a:latin typeface="Inter"/>
              </a:rPr>
              <a:t>D</a:t>
            </a:r>
            <a:endParaRPr b="1" i="0" dirty="0">
              <a:ln>
                <a:noFill/>
              </a:ln>
              <a:solidFill>
                <a:schemeClr val="lt1"/>
              </a:solidFill>
              <a:latin typeface="Inter"/>
            </a:endParaRPr>
          </a:p>
        </p:txBody>
      </p:sp>
      <p:sp>
        <p:nvSpPr>
          <p:cNvPr id="445" name="Google Shape;445;p41"/>
          <p:cNvSpPr/>
          <p:nvPr/>
        </p:nvSpPr>
        <p:spPr>
          <a:xfrm>
            <a:off x="4944625" y="1937370"/>
            <a:ext cx="326012" cy="378331"/>
          </a:xfrm>
          <a:prstGeom prst="rect">
            <a:avLst/>
          </a:prstGeom>
        </p:spPr>
        <p:txBody>
          <a:bodyPr>
            <a:prstTxWarp prst="textPlain">
              <a:avLst/>
            </a:prstTxWarp>
          </a:bodyPr>
          <a:lstStyle/>
          <a:p>
            <a:pPr lvl="0" algn="ctr"/>
            <a:r>
              <a:rPr lang="en-US" b="1" i="0" dirty="0">
                <a:ln>
                  <a:noFill/>
                </a:ln>
                <a:solidFill>
                  <a:schemeClr val="lt1"/>
                </a:solidFill>
                <a:latin typeface="Inter"/>
              </a:rPr>
              <a:t>B</a:t>
            </a:r>
            <a:endParaRPr b="1" i="0" dirty="0">
              <a:ln>
                <a:noFill/>
              </a:ln>
              <a:solidFill>
                <a:schemeClr val="lt1"/>
              </a:solidFill>
              <a:latin typeface="Inter"/>
            </a:endParaRPr>
          </a:p>
        </p:txBody>
      </p:sp>
      <p:sp>
        <p:nvSpPr>
          <p:cNvPr id="446" name="Google Shape;446;p41"/>
          <p:cNvSpPr/>
          <p:nvPr/>
        </p:nvSpPr>
        <p:spPr>
          <a:xfrm>
            <a:off x="4113186" y="2865734"/>
            <a:ext cx="325256" cy="366628"/>
          </a:xfrm>
          <a:prstGeom prst="rect">
            <a:avLst/>
          </a:prstGeom>
        </p:spPr>
        <p:txBody>
          <a:bodyPr>
            <a:prstTxWarp prst="textPlain">
              <a:avLst/>
            </a:prstTxWarp>
          </a:bodyPr>
          <a:lstStyle/>
          <a:p>
            <a:pPr lvl="0" algn="ctr"/>
            <a:r>
              <a:rPr lang="en-US" b="1" i="0" dirty="0">
                <a:ln>
                  <a:noFill/>
                </a:ln>
                <a:solidFill>
                  <a:schemeClr val="lt1"/>
                </a:solidFill>
                <a:latin typeface="Inter"/>
              </a:rPr>
              <a:t>T</a:t>
            </a:r>
            <a:endParaRPr b="1" i="0" dirty="0">
              <a:ln>
                <a:noFill/>
              </a:ln>
              <a:solidFill>
                <a:schemeClr val="lt1"/>
              </a:solidFill>
              <a:latin typeface="Inter"/>
            </a:endParaRPr>
          </a:p>
        </p:txBody>
      </p:sp>
      <p:sp>
        <p:nvSpPr>
          <p:cNvPr id="447" name="Google Shape;447;p41"/>
          <p:cNvSpPr/>
          <p:nvPr/>
        </p:nvSpPr>
        <p:spPr>
          <a:xfrm>
            <a:off x="4904151" y="2851412"/>
            <a:ext cx="406960" cy="378331"/>
          </a:xfrm>
          <a:prstGeom prst="rect">
            <a:avLst/>
          </a:prstGeom>
        </p:spPr>
        <p:txBody>
          <a:bodyPr>
            <a:prstTxWarp prst="textPlain">
              <a:avLst/>
            </a:prstTxWarp>
          </a:bodyPr>
          <a:lstStyle/>
          <a:p>
            <a:pPr lvl="0" algn="ctr"/>
            <a:r>
              <a:rPr lang="en-US" b="1" i="0" dirty="0">
                <a:ln>
                  <a:noFill/>
                </a:ln>
                <a:solidFill>
                  <a:schemeClr val="lt1"/>
                </a:solidFill>
                <a:latin typeface="Inter"/>
              </a:rPr>
              <a:t>A</a:t>
            </a:r>
            <a:endParaRPr b="1" i="0" dirty="0">
              <a:ln>
                <a:noFill/>
              </a:ln>
              <a:solidFill>
                <a:schemeClr val="lt1"/>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987050" y="257175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Abstract Qs : </a:t>
            </a:r>
            <a:br>
              <a:rPr lang="en" dirty="0"/>
            </a:br>
            <a:br>
              <a:rPr lang="en" dirty="0"/>
            </a:br>
            <a:r>
              <a:rPr lang="en" dirty="0"/>
              <a:t>Is the rythmic patterns a way to indruce time in mind ? </a:t>
            </a:r>
            <a:r>
              <a:rPr lang="en-US" dirty="0"/>
              <a:t>A</a:t>
            </a:r>
            <a:r>
              <a:rPr lang="en" dirty="0"/>
              <a:t>s time exist only there.</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01744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75"/>
        <p:cNvGrpSpPr/>
        <p:nvPr/>
      </p:nvGrpSpPr>
      <p:grpSpPr>
        <a:xfrm>
          <a:off x="0" y="0"/>
          <a:ext cx="0" cy="0"/>
          <a:chOff x="0" y="0"/>
          <a:chExt cx="0" cy="0"/>
        </a:xfrm>
      </p:grpSpPr>
      <p:pic>
        <p:nvPicPr>
          <p:cNvPr id="1376" name="Google Shape;1376;p50">
            <a:hlinkClick r:id="rId3"/>
          </p:cNvPr>
          <p:cNvPicPr preferRelativeResize="0"/>
          <p:nvPr/>
        </p:nvPicPr>
        <p:blipFill rotWithShape="1">
          <a:blip r:embed="rId4">
            <a:alphaModFix/>
          </a:blip>
          <a:srcRect/>
          <a:stretch/>
        </p:blipFill>
        <p:spPr>
          <a:xfrm>
            <a:off x="3426425" y="2296450"/>
            <a:ext cx="2291150" cy="550600"/>
          </a:xfrm>
          <a:prstGeom prst="rect">
            <a:avLst/>
          </a:prstGeom>
          <a:noFill/>
          <a:ln>
            <a:noFill/>
          </a:ln>
        </p:spPr>
      </p:pic>
      <p:sp>
        <p:nvSpPr>
          <p:cNvPr id="2" name="TextBox 1">
            <a:extLst>
              <a:ext uri="{FF2B5EF4-FFF2-40B4-BE49-F238E27FC236}">
                <a16:creationId xmlns:a16="http://schemas.microsoft.com/office/drawing/2014/main" id="{505D550B-6257-46DC-A549-19506D6D9E96}"/>
              </a:ext>
            </a:extLst>
          </p:cNvPr>
          <p:cNvSpPr txBox="1"/>
          <p:nvPr/>
        </p:nvSpPr>
        <p:spPr>
          <a:xfrm>
            <a:off x="4371109" y="4730998"/>
            <a:ext cx="4883728" cy="523220"/>
          </a:xfrm>
          <a:prstGeom prst="rect">
            <a:avLst/>
          </a:prstGeom>
          <a:noFill/>
        </p:spPr>
        <p:txBody>
          <a:bodyPr wrap="square" rtlCol="0">
            <a:spAutoFit/>
          </a:bodyPr>
          <a:lstStyle/>
          <a:p>
            <a:r>
              <a:rPr lang="en-US" b="1" dirty="0">
                <a:latin typeface="Inter" panose="020B0604020202020204" charset="0"/>
                <a:ea typeface="Inter" panose="020B0604020202020204" charset="0"/>
              </a:rPr>
              <a:t>After all maybe we need to become the child again :)</a:t>
            </a:r>
          </a:p>
          <a:p>
            <a:endParaRPr lang="en-US" b="1" dirty="0">
              <a:latin typeface="Inter" panose="020B0604020202020204" charset="0"/>
              <a:ea typeface="Inter"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6" name="Picture 25">
            <a:extLst>
              <a:ext uri="{FF2B5EF4-FFF2-40B4-BE49-F238E27FC236}">
                <a16:creationId xmlns:a16="http://schemas.microsoft.com/office/drawing/2014/main" id="{4139322D-E6F4-4DFB-95FF-FE9A0A072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913"/>
            <a:ext cx="9144000" cy="343058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79;p15">
            <a:extLst>
              <a:ext uri="{FF2B5EF4-FFF2-40B4-BE49-F238E27FC236}">
                <a16:creationId xmlns:a16="http://schemas.microsoft.com/office/drawing/2014/main" id="{DEF2D8D2-94F6-4161-A138-3DE4ADF19512}"/>
              </a:ext>
            </a:extLst>
          </p:cNvPr>
          <p:cNvSpPr txBox="1">
            <a:spLocks/>
          </p:cNvSpPr>
          <p:nvPr/>
        </p:nvSpPr>
        <p:spPr>
          <a:xfrm>
            <a:off x="437182" y="732807"/>
            <a:ext cx="7068300" cy="6105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2">
                    <a:lumMod val="60000"/>
                    <a:lumOff val="40000"/>
                  </a:schemeClr>
                </a:solidFill>
                <a:latin typeface="Inter" panose="020B0604020202020204" charset="0"/>
                <a:ea typeface="Inter" panose="020B0604020202020204" charset="0"/>
              </a:rPr>
              <a:t>. </a:t>
            </a:r>
            <a:r>
              <a:rPr lang="en-US" sz="2800" dirty="0">
                <a:solidFill>
                  <a:schemeClr val="accent2">
                    <a:lumMod val="60000"/>
                    <a:lumOff val="40000"/>
                  </a:schemeClr>
                </a:solidFill>
                <a:latin typeface="Inter" panose="020B0604020202020204" charset="0"/>
                <a:ea typeface="Inter" panose="020B0604020202020204" charset="0"/>
              </a:rPr>
              <a:t>Motion On Rhythm</a:t>
            </a:r>
            <a:br>
              <a:rPr lang="en-US" sz="3200" dirty="0">
                <a:solidFill>
                  <a:schemeClr val="accent2">
                    <a:lumMod val="60000"/>
                    <a:lumOff val="40000"/>
                  </a:schemeClr>
                </a:solidFill>
                <a:latin typeface="Inter" panose="020B0604020202020204" charset="0"/>
                <a:ea typeface="Inter" panose="020B0604020202020204" charset="0"/>
              </a:rPr>
            </a:br>
            <a:r>
              <a:rPr lang="en-US" sz="3200" dirty="0">
                <a:solidFill>
                  <a:schemeClr val="accent2">
                    <a:lumMod val="60000"/>
                    <a:lumOff val="40000"/>
                  </a:schemeClr>
                </a:solidFill>
                <a:latin typeface="Inter" panose="020B0604020202020204" charset="0"/>
                <a:ea typeface="Inter" panose="020B0604020202020204" charset="0"/>
              </a:rPr>
              <a:t>. </a:t>
            </a:r>
            <a:r>
              <a:rPr lang="en-US" sz="3600" b="1" dirty="0">
                <a:solidFill>
                  <a:schemeClr val="accent2">
                    <a:lumMod val="60000"/>
                    <a:lumOff val="40000"/>
                  </a:schemeClr>
                </a:solidFill>
                <a:latin typeface="Inter" panose="020B0604020202020204" charset="0"/>
                <a:ea typeface="Inter" panose="020B0604020202020204" charset="0"/>
              </a:rPr>
              <a:t>Everything</a:t>
            </a:r>
            <a:r>
              <a:rPr lang="en-US" sz="3200" dirty="0">
                <a:solidFill>
                  <a:schemeClr val="accent2">
                    <a:lumMod val="60000"/>
                    <a:lumOff val="40000"/>
                  </a:schemeClr>
                </a:solidFill>
                <a:latin typeface="Inter" panose="020B0604020202020204" charset="0"/>
                <a:ea typeface="Inter" panose="020B0604020202020204" charset="0"/>
              </a:rPr>
              <a:t> </a:t>
            </a:r>
            <a:r>
              <a:rPr lang="en-US" sz="2800" dirty="0">
                <a:solidFill>
                  <a:schemeClr val="accent2">
                    <a:lumMod val="60000"/>
                    <a:lumOff val="40000"/>
                  </a:schemeClr>
                </a:solidFill>
                <a:latin typeface="Inter" panose="020B0604020202020204" charset="0"/>
                <a:ea typeface="Inter" panose="020B0604020202020204" charset="0"/>
              </a:rPr>
              <a:t>On Rhythm</a:t>
            </a:r>
          </a:p>
        </p:txBody>
      </p:sp>
    </p:spTree>
    <p:extLst>
      <p:ext uri="{BB962C8B-B14F-4D97-AF65-F5344CB8AC3E}">
        <p14:creationId xmlns:p14="http://schemas.microsoft.com/office/powerpoint/2010/main" val="153075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5" name="Title 1">
            <a:extLst>
              <a:ext uri="{FF2B5EF4-FFF2-40B4-BE49-F238E27FC236}">
                <a16:creationId xmlns:a16="http://schemas.microsoft.com/office/drawing/2014/main" id="{7CEAF1C5-DF10-431B-A1F9-E31ECBDC25A5}"/>
              </a:ext>
            </a:extLst>
          </p:cNvPr>
          <p:cNvSpPr txBox="1">
            <a:spLocks/>
          </p:cNvSpPr>
          <p:nvPr/>
        </p:nvSpPr>
        <p:spPr>
          <a:xfrm>
            <a:off x="117763" y="1891145"/>
            <a:ext cx="3519055" cy="18555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lumMod val="50000"/>
                    <a:lumOff val="50000"/>
                  </a:schemeClr>
                </a:solidFill>
                <a:latin typeface="Inter-Regular" panose="020B0604020202020204" charset="0"/>
                <a:ea typeface="Inter-Regular" panose="020B0604020202020204" charset="0"/>
              </a:rPr>
              <a:t>.The Deeper The Sleep, The More Resonant The Waves</a:t>
            </a:r>
            <a:br>
              <a:rPr lang="en-US" sz="1800" dirty="0">
                <a:solidFill>
                  <a:schemeClr val="tx1">
                    <a:lumMod val="50000"/>
                    <a:lumOff val="50000"/>
                  </a:schemeClr>
                </a:solidFill>
                <a:latin typeface="Inter-Regular" panose="020B0604020202020204" charset="0"/>
                <a:ea typeface="Inter-Regular" panose="020B0604020202020204" charset="0"/>
              </a:rPr>
            </a:br>
            <a:br>
              <a:rPr lang="en-US" sz="1800" dirty="0">
                <a:solidFill>
                  <a:schemeClr val="tx1">
                    <a:lumMod val="50000"/>
                    <a:lumOff val="50000"/>
                  </a:schemeClr>
                </a:solidFill>
                <a:latin typeface="Inter-Regular" panose="020B0604020202020204" charset="0"/>
                <a:ea typeface="Inter-Regular" panose="020B0604020202020204" charset="0"/>
              </a:rPr>
            </a:br>
            <a:r>
              <a:rPr lang="en-US" sz="1800" dirty="0">
                <a:solidFill>
                  <a:schemeClr val="tx1">
                    <a:lumMod val="50000"/>
                    <a:lumOff val="50000"/>
                  </a:schemeClr>
                </a:solidFill>
                <a:latin typeface="Inter-Regular" panose="020B0604020202020204" charset="0"/>
                <a:ea typeface="Inter-Regular" panose="020B0604020202020204" charset="0"/>
              </a:rPr>
              <a:t>.Oscillations, Sleep &amp; Long Term Memory</a:t>
            </a:r>
            <a:br>
              <a:rPr lang="en-US" sz="1800" dirty="0">
                <a:solidFill>
                  <a:schemeClr val="tx1">
                    <a:lumMod val="50000"/>
                    <a:lumOff val="50000"/>
                  </a:schemeClr>
                </a:solidFill>
                <a:latin typeface="Inter-Regular" panose="020B0604020202020204" charset="0"/>
                <a:ea typeface="Inter-Regular" panose="020B0604020202020204" charset="0"/>
              </a:rPr>
            </a:br>
            <a:br>
              <a:rPr lang="en-US" sz="1800" dirty="0">
                <a:latin typeface="Inter-Regular" panose="020B0604020202020204" charset="0"/>
                <a:ea typeface="Inter-Regular" panose="020B0604020202020204" charset="0"/>
              </a:rPr>
            </a:br>
            <a:br>
              <a:rPr lang="en-US" sz="1800" dirty="0">
                <a:latin typeface="Inter-Regular" panose="020B0604020202020204" charset="0"/>
                <a:ea typeface="Inter-Regular" panose="020B0604020202020204" charset="0"/>
              </a:rPr>
            </a:br>
            <a:br>
              <a:rPr lang="en-US" sz="1800" dirty="0">
                <a:latin typeface="Inter-Regular" panose="020B0604020202020204" charset="0"/>
                <a:ea typeface="Inter-Regular" panose="020B0604020202020204" charset="0"/>
              </a:rPr>
            </a:br>
            <a:endParaRPr lang="en-US" sz="1800" dirty="0">
              <a:latin typeface="Inter-Regular" panose="020B0604020202020204" charset="0"/>
              <a:ea typeface="Inter-Regular" panose="020B0604020202020204" charset="0"/>
            </a:endParaRPr>
          </a:p>
        </p:txBody>
      </p:sp>
      <p:pic>
        <p:nvPicPr>
          <p:cNvPr id="6" name="Picture 4">
            <a:extLst>
              <a:ext uri="{FF2B5EF4-FFF2-40B4-BE49-F238E27FC236}">
                <a16:creationId xmlns:a16="http://schemas.microsoft.com/office/drawing/2014/main" id="{8B7E2B3A-D7BE-46D6-A697-276CB8F60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675" y="955963"/>
            <a:ext cx="4847360" cy="323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5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7" name="Google Shape;79;p15">
            <a:extLst>
              <a:ext uri="{FF2B5EF4-FFF2-40B4-BE49-F238E27FC236}">
                <a16:creationId xmlns:a16="http://schemas.microsoft.com/office/drawing/2014/main" id="{DEF2D8D2-94F6-4161-A138-3DE4ADF19512}"/>
              </a:ext>
            </a:extLst>
          </p:cNvPr>
          <p:cNvSpPr txBox="1">
            <a:spLocks/>
          </p:cNvSpPr>
          <p:nvPr/>
        </p:nvSpPr>
        <p:spPr>
          <a:xfrm>
            <a:off x="208582" y="684317"/>
            <a:ext cx="4488109" cy="6105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chemeClr val="accent2">
                    <a:lumMod val="60000"/>
                    <a:lumOff val="40000"/>
                  </a:schemeClr>
                </a:solidFill>
                <a:latin typeface="Inter-Regular" panose="020B0604020202020204" charset="0"/>
                <a:ea typeface="Inter-Regular" panose="020B0604020202020204" charset="0"/>
              </a:rPr>
              <a:t>EEG</a:t>
            </a:r>
            <a:r>
              <a:rPr lang="en-US" sz="2000" dirty="0">
                <a:solidFill>
                  <a:schemeClr val="accent2">
                    <a:lumMod val="60000"/>
                    <a:lumOff val="40000"/>
                  </a:schemeClr>
                </a:solidFill>
                <a:latin typeface="Inter-Regular" panose="020B0604020202020204" charset="0"/>
                <a:ea typeface="Inter-Regular" panose="020B0604020202020204" charset="0"/>
              </a:rPr>
              <a:t> </a:t>
            </a:r>
          </a:p>
          <a:p>
            <a:r>
              <a:rPr lang="en-US" sz="2000" dirty="0">
                <a:solidFill>
                  <a:schemeClr val="accent2">
                    <a:lumMod val="60000"/>
                    <a:lumOff val="40000"/>
                  </a:schemeClr>
                </a:solidFill>
                <a:latin typeface="Inter-Regular" panose="020B0604020202020204" charset="0"/>
                <a:ea typeface="Inter-Regular" panose="020B0604020202020204" charset="0"/>
              </a:rPr>
              <a:t>(electroencephalogram) </a:t>
            </a:r>
          </a:p>
        </p:txBody>
      </p:sp>
      <p:pic>
        <p:nvPicPr>
          <p:cNvPr id="4" name="Picture 2" descr="EEG electrodes">
            <a:extLst>
              <a:ext uri="{FF2B5EF4-FFF2-40B4-BE49-F238E27FC236}">
                <a16:creationId xmlns:a16="http://schemas.microsoft.com/office/drawing/2014/main" id="{D461C90F-9CCB-45D0-8D5D-9664AEF6B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49" b="4059"/>
          <a:stretch/>
        </p:blipFill>
        <p:spPr bwMode="auto">
          <a:xfrm>
            <a:off x="4572000" y="103909"/>
            <a:ext cx="2888674" cy="216961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9C50A51-0133-4C53-B36C-E5C7DD30C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73" t="1616" r="5158" b="2357"/>
          <a:stretch/>
        </p:blipFill>
        <p:spPr bwMode="auto">
          <a:xfrm>
            <a:off x="0" y="1467562"/>
            <a:ext cx="4031673" cy="367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6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5AC3AA-1B46-4017-A87C-4D7029A1E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Subtitle 2">
            <a:extLst>
              <a:ext uri="{FF2B5EF4-FFF2-40B4-BE49-F238E27FC236}">
                <a16:creationId xmlns:a16="http://schemas.microsoft.com/office/drawing/2014/main" id="{E005BD67-8916-4D08-BCD3-31A135649685}"/>
              </a:ext>
            </a:extLst>
          </p:cNvPr>
          <p:cNvSpPr txBox="1">
            <a:spLocks/>
          </p:cNvSpPr>
          <p:nvPr/>
        </p:nvSpPr>
        <p:spPr>
          <a:xfrm>
            <a:off x="643021" y="391345"/>
            <a:ext cx="7068300" cy="41460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Inter" panose="020B0604020202020204" charset="0"/>
                <a:ea typeface="Inter" panose="020B0604020202020204" charset="0"/>
              </a:rPr>
              <a:t> </a:t>
            </a:r>
          </a:p>
          <a:p>
            <a:r>
              <a:rPr lang="en-US" sz="2800" b="1" dirty="0">
                <a:latin typeface="Inter" panose="020B0604020202020204" charset="0"/>
                <a:ea typeface="Inter" panose="020B0604020202020204" charset="0"/>
              </a:rPr>
              <a:t>. Brain integration</a:t>
            </a:r>
          </a:p>
          <a:p>
            <a:endParaRPr lang="en-US" sz="2800" b="1" dirty="0">
              <a:latin typeface="Inter" panose="020B0604020202020204" charset="0"/>
              <a:ea typeface="Inter" panose="020B0604020202020204" charset="0"/>
            </a:endParaRPr>
          </a:p>
          <a:p>
            <a:r>
              <a:rPr lang="en-US" sz="2800" b="1" dirty="0">
                <a:latin typeface="Inter" panose="020B0604020202020204" charset="0"/>
                <a:ea typeface="Inter" panose="020B0604020202020204" charset="0"/>
              </a:rPr>
              <a:t>. Filter Out Information</a:t>
            </a:r>
          </a:p>
          <a:p>
            <a:endParaRPr lang="en-US" sz="2800" b="1" dirty="0">
              <a:latin typeface="Inter" panose="020B0604020202020204" charset="0"/>
              <a:ea typeface="Inter" panose="020B0604020202020204" charset="0"/>
            </a:endParaRPr>
          </a:p>
          <a:p>
            <a:r>
              <a:rPr lang="en-US" sz="2800" b="1" dirty="0">
                <a:latin typeface="Inter" panose="020B0604020202020204" charset="0"/>
                <a:ea typeface="Inter" panose="020B0604020202020204" charset="0"/>
              </a:rPr>
              <a:t>. Alter The State Of Perception</a:t>
            </a:r>
          </a:p>
          <a:p>
            <a:endParaRPr lang="en-US" sz="2800" b="1" dirty="0">
              <a:latin typeface="Inter" panose="020B0604020202020204" charset="0"/>
              <a:ea typeface="Inter" panose="020B0604020202020204" charset="0"/>
            </a:endParaRPr>
          </a:p>
          <a:p>
            <a:endParaRPr lang="en-US" sz="28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95226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 name="Google Shape;73;p14">
            <a:extLst>
              <a:ext uri="{FF2B5EF4-FFF2-40B4-BE49-F238E27FC236}">
                <a16:creationId xmlns:a16="http://schemas.microsoft.com/office/drawing/2014/main" id="{9D0415A7-85FB-48E3-BB8D-416210EAA97C}"/>
              </a:ext>
            </a:extLst>
          </p:cNvPr>
          <p:cNvSpPr txBox="1">
            <a:spLocks/>
          </p:cNvSpPr>
          <p:nvPr/>
        </p:nvSpPr>
        <p:spPr>
          <a:xfrm>
            <a:off x="2264610" y="290945"/>
            <a:ext cx="4614780" cy="218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1400" dirty="0"/>
              <a:t>Delta brainwaves (1-3 Hz) are the slowest, highest amplitude brain waves, and are what we experience when we are asleep. In general, different levels of awareness are associated with dominant brainwave states.</a:t>
            </a:r>
            <a:endParaRPr lang="en-US" sz="1400" b="1" dirty="0"/>
          </a:p>
        </p:txBody>
      </p:sp>
      <p:pic>
        <p:nvPicPr>
          <p:cNvPr id="4" name="Picture 3">
            <a:extLst>
              <a:ext uri="{FF2B5EF4-FFF2-40B4-BE49-F238E27FC236}">
                <a16:creationId xmlns:a16="http://schemas.microsoft.com/office/drawing/2014/main" id="{EE704E0D-6011-4B3A-9A49-D11070B3C27A}"/>
              </a:ext>
            </a:extLst>
          </p:cNvPr>
          <p:cNvPicPr>
            <a:picLocks noChangeAspect="1"/>
          </p:cNvPicPr>
          <p:nvPr/>
        </p:nvPicPr>
        <p:blipFill>
          <a:blip r:embed="rId3"/>
          <a:srcRect/>
          <a:stretch/>
        </p:blipFill>
        <p:spPr>
          <a:xfrm>
            <a:off x="374073" y="417367"/>
            <a:ext cx="1219200" cy="1219200"/>
          </a:xfrm>
          <a:prstGeom prst="rect">
            <a:avLst/>
          </a:prstGeom>
        </p:spPr>
      </p:pic>
    </p:spTree>
    <p:extLst>
      <p:ext uri="{BB962C8B-B14F-4D97-AF65-F5344CB8AC3E}">
        <p14:creationId xmlns:p14="http://schemas.microsoft.com/office/powerpoint/2010/main" val="417853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 name="Google Shape;73;p14">
            <a:extLst>
              <a:ext uri="{FF2B5EF4-FFF2-40B4-BE49-F238E27FC236}">
                <a16:creationId xmlns:a16="http://schemas.microsoft.com/office/drawing/2014/main" id="{9D0415A7-85FB-48E3-BB8D-416210EAA97C}"/>
              </a:ext>
            </a:extLst>
          </p:cNvPr>
          <p:cNvSpPr txBox="1">
            <a:spLocks/>
          </p:cNvSpPr>
          <p:nvPr/>
        </p:nvSpPr>
        <p:spPr>
          <a:xfrm>
            <a:off x="2264610" y="290945"/>
            <a:ext cx="4614780" cy="218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1400" dirty="0"/>
              <a:t>Theta brainwaves (4-7 Hz) brain waves represent a day dreamy, spacey state of mind that is associated with mental inefficiency. At very slow levels, theta brain wave activity is a very relaxed state, representing the twilight zone between waking and sleep.</a:t>
            </a:r>
            <a:endParaRPr lang="en-US" sz="1400" b="1" dirty="0"/>
          </a:p>
        </p:txBody>
      </p:sp>
      <p:pic>
        <p:nvPicPr>
          <p:cNvPr id="4" name="Picture 3">
            <a:extLst>
              <a:ext uri="{FF2B5EF4-FFF2-40B4-BE49-F238E27FC236}">
                <a16:creationId xmlns:a16="http://schemas.microsoft.com/office/drawing/2014/main" id="{EE704E0D-6011-4B3A-9A49-D11070B3C27A}"/>
              </a:ext>
            </a:extLst>
          </p:cNvPr>
          <p:cNvPicPr>
            <a:picLocks noChangeAspect="1"/>
          </p:cNvPicPr>
          <p:nvPr/>
        </p:nvPicPr>
        <p:blipFill>
          <a:blip r:embed="rId3"/>
          <a:stretch>
            <a:fillRect/>
          </a:stretch>
        </p:blipFill>
        <p:spPr>
          <a:xfrm>
            <a:off x="374073" y="417367"/>
            <a:ext cx="1219200" cy="1219200"/>
          </a:xfrm>
          <a:prstGeom prst="rect">
            <a:avLst/>
          </a:prstGeom>
        </p:spPr>
      </p:pic>
    </p:spTree>
    <p:extLst>
      <p:ext uri="{BB962C8B-B14F-4D97-AF65-F5344CB8AC3E}">
        <p14:creationId xmlns:p14="http://schemas.microsoft.com/office/powerpoint/2010/main" val="638104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 name="Google Shape;73;p14">
            <a:extLst>
              <a:ext uri="{FF2B5EF4-FFF2-40B4-BE49-F238E27FC236}">
                <a16:creationId xmlns:a16="http://schemas.microsoft.com/office/drawing/2014/main" id="{9D0415A7-85FB-48E3-BB8D-416210EAA97C}"/>
              </a:ext>
            </a:extLst>
          </p:cNvPr>
          <p:cNvSpPr txBox="1">
            <a:spLocks/>
          </p:cNvSpPr>
          <p:nvPr/>
        </p:nvSpPr>
        <p:spPr>
          <a:xfrm>
            <a:off x="2264610" y="290945"/>
            <a:ext cx="4614780" cy="218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1400" dirty="0"/>
              <a:t>Alpha brainwaves (8-12 Hz.) are slower and larger. They are associated with a state of relaxation and represent the brain shifting into an idling gear, waiting to respond when needed. If we close our eyes and begin picturing something peaceful, there is an increase in alpha brainwaves. </a:t>
            </a:r>
            <a:endParaRPr lang="en-US" sz="1400" b="1" dirty="0"/>
          </a:p>
        </p:txBody>
      </p:sp>
      <p:pic>
        <p:nvPicPr>
          <p:cNvPr id="4" name="Picture 3">
            <a:extLst>
              <a:ext uri="{FF2B5EF4-FFF2-40B4-BE49-F238E27FC236}">
                <a16:creationId xmlns:a16="http://schemas.microsoft.com/office/drawing/2014/main" id="{EE704E0D-6011-4B3A-9A49-D11070B3C27A}"/>
              </a:ext>
            </a:extLst>
          </p:cNvPr>
          <p:cNvPicPr>
            <a:picLocks noChangeAspect="1"/>
          </p:cNvPicPr>
          <p:nvPr/>
        </p:nvPicPr>
        <p:blipFill>
          <a:blip r:embed="rId3"/>
          <a:srcRect/>
          <a:stretch/>
        </p:blipFill>
        <p:spPr>
          <a:xfrm>
            <a:off x="374073" y="417367"/>
            <a:ext cx="1219200" cy="1219200"/>
          </a:xfrm>
          <a:prstGeom prst="rect">
            <a:avLst/>
          </a:prstGeom>
        </p:spPr>
      </p:pic>
    </p:spTree>
    <p:extLst>
      <p:ext uri="{BB962C8B-B14F-4D97-AF65-F5344CB8AC3E}">
        <p14:creationId xmlns:p14="http://schemas.microsoft.com/office/powerpoint/2010/main" val="344822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 name="Google Shape;73;p14">
            <a:extLst>
              <a:ext uri="{FF2B5EF4-FFF2-40B4-BE49-F238E27FC236}">
                <a16:creationId xmlns:a16="http://schemas.microsoft.com/office/drawing/2014/main" id="{9D0415A7-85FB-48E3-BB8D-416210EAA97C}"/>
              </a:ext>
            </a:extLst>
          </p:cNvPr>
          <p:cNvSpPr txBox="1">
            <a:spLocks/>
          </p:cNvSpPr>
          <p:nvPr/>
        </p:nvSpPr>
        <p:spPr>
          <a:xfrm>
            <a:off x="2264610" y="290945"/>
            <a:ext cx="4614780" cy="218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0" indent="0">
              <a:buClr>
                <a:schemeClr val="dk1"/>
              </a:buClr>
              <a:buSzPts val="1100"/>
              <a:buFont typeface="Arial"/>
              <a:buNone/>
            </a:pPr>
            <a:r>
              <a:rPr lang="en-US" sz="1400" dirty="0"/>
              <a:t>Beta brainwaves (13 – 38 Hz) are small, faster brainwaves associated with a state of mental, intellectual activity and outwardly focused concentration. This is basically state of alertness.</a:t>
            </a:r>
            <a:endParaRPr lang="en-US" sz="1400" b="1" dirty="0"/>
          </a:p>
        </p:txBody>
      </p:sp>
      <p:pic>
        <p:nvPicPr>
          <p:cNvPr id="4" name="Picture 3">
            <a:extLst>
              <a:ext uri="{FF2B5EF4-FFF2-40B4-BE49-F238E27FC236}">
                <a16:creationId xmlns:a16="http://schemas.microsoft.com/office/drawing/2014/main" id="{EE704E0D-6011-4B3A-9A49-D11070B3C27A}"/>
              </a:ext>
            </a:extLst>
          </p:cNvPr>
          <p:cNvPicPr>
            <a:picLocks noChangeAspect="1"/>
          </p:cNvPicPr>
          <p:nvPr/>
        </p:nvPicPr>
        <p:blipFill>
          <a:blip r:embed="rId3"/>
          <a:srcRect/>
          <a:stretch/>
        </p:blipFill>
        <p:spPr>
          <a:xfrm>
            <a:off x="374073" y="417367"/>
            <a:ext cx="1219200" cy="1219200"/>
          </a:xfrm>
          <a:prstGeom prst="rect">
            <a:avLst/>
          </a:prstGeom>
        </p:spPr>
      </p:pic>
      <p:sp>
        <p:nvSpPr>
          <p:cNvPr id="2" name="TextBox 1">
            <a:extLst>
              <a:ext uri="{FF2B5EF4-FFF2-40B4-BE49-F238E27FC236}">
                <a16:creationId xmlns:a16="http://schemas.microsoft.com/office/drawing/2014/main" id="{801A7FC0-1799-4CAF-92BA-AFD5701DC159}"/>
              </a:ext>
            </a:extLst>
          </p:cNvPr>
          <p:cNvSpPr txBox="1"/>
          <p:nvPr/>
        </p:nvSpPr>
        <p:spPr>
          <a:xfrm>
            <a:off x="2181482" y="1383545"/>
            <a:ext cx="2715491" cy="738664"/>
          </a:xfrm>
          <a:prstGeom prst="rect">
            <a:avLst/>
          </a:prstGeom>
          <a:noFill/>
        </p:spPr>
        <p:txBody>
          <a:bodyPr wrap="square" rtlCol="0">
            <a:spAutoFit/>
          </a:bodyPr>
          <a:lstStyle/>
          <a:p>
            <a:r>
              <a:rPr lang="en-US" dirty="0">
                <a:latin typeface="Inter-Regular" panose="020B0604020202020204" charset="0"/>
                <a:ea typeface="Inter-Regular" panose="020B0604020202020204" charset="0"/>
              </a:rPr>
              <a:t>High level beta twice as high comparing to mid level beta : danger zone</a:t>
            </a:r>
          </a:p>
        </p:txBody>
      </p:sp>
    </p:spTree>
    <p:extLst>
      <p:ext uri="{BB962C8B-B14F-4D97-AF65-F5344CB8AC3E}">
        <p14:creationId xmlns:p14="http://schemas.microsoft.com/office/powerpoint/2010/main" val="2151500786"/>
      </p:ext>
    </p:extLst>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435</Words>
  <Application>Microsoft Office PowerPoint</Application>
  <PresentationFormat>On-screen Show (16:9)</PresentationFormat>
  <Paragraphs>54</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Inter-Regular</vt:lpstr>
      <vt:lpstr>Calibri</vt:lpstr>
      <vt:lpstr>Arial</vt:lpstr>
      <vt:lpstr>Inter</vt:lpstr>
      <vt:lpstr>Joan template</vt:lpstr>
      <vt:lpstr>Neural Ocsillations  &amp; Altered states of Conciousness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Coherence : more concentrated and synchronous. Healthy vs Unhealthy Consistent vs Abnormal</vt:lpstr>
      <vt:lpstr>PowerPoint Presentation</vt:lpstr>
      <vt:lpstr>Abstract Qs :   Is the rythmic patterns a way to indruce time in mind ? As time exist only there.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Thalamo-Cortical Ocsillations  &amp; Altered States Of Conciousness</dc:title>
  <cp:lastModifiedBy>soroush heidary</cp:lastModifiedBy>
  <cp:revision>25</cp:revision>
  <dcterms:modified xsi:type="dcterms:W3CDTF">2021-06-26T09:21:06Z</dcterms:modified>
</cp:coreProperties>
</file>